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89" r:id="rId4"/>
    <p:sldId id="258" r:id="rId5"/>
    <p:sldId id="259" r:id="rId6"/>
    <p:sldId id="257" r:id="rId7"/>
    <p:sldId id="261" r:id="rId8"/>
    <p:sldId id="265" r:id="rId9"/>
    <p:sldId id="290" r:id="rId10"/>
    <p:sldId id="294" r:id="rId11"/>
    <p:sldId id="292" r:id="rId12"/>
    <p:sldId id="291" r:id="rId13"/>
    <p:sldId id="293" r:id="rId14"/>
    <p:sldId id="266" r:id="rId15"/>
    <p:sldId id="268" r:id="rId16"/>
    <p:sldId id="269" r:id="rId17"/>
    <p:sldId id="271" r:id="rId18"/>
    <p:sldId id="273" r:id="rId19"/>
    <p:sldId id="272" r:id="rId20"/>
    <p:sldId id="270" r:id="rId21"/>
    <p:sldId id="276" r:id="rId22"/>
    <p:sldId id="278" r:id="rId23"/>
    <p:sldId id="277" r:id="rId24"/>
    <p:sldId id="280" r:id="rId25"/>
    <p:sldId id="279" r:id="rId26"/>
    <p:sldId id="274" r:id="rId27"/>
    <p:sldId id="282" r:id="rId28"/>
    <p:sldId id="281" r:id="rId29"/>
    <p:sldId id="283" r:id="rId30"/>
    <p:sldId id="286" r:id="rId31"/>
    <p:sldId id="284" r:id="rId32"/>
    <p:sldId id="287" r:id="rId3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C000"/>
    <a:srgbClr val="9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C0AB70-87BA-4BE9-9D9B-6BC98F5F6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38E503D-E412-4BF6-A9DB-014691E5D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2E45D3-3CCE-42BF-B800-218326A5D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9D892F-CEEB-4ACF-A646-08C4AB8E9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CAE30E-37EA-4FAD-AC62-F8EF797EA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841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9F7408-6184-4983-B0DC-5C89DF6D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1FF984-CC2F-4030-8CCA-EBB5FF3E6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368DB4-AB38-4591-8AE3-2911698BB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1F527C-1379-413C-85E5-17102EAD3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690504-7F91-4B1F-889A-C1E99D9A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784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7D916-9910-46AB-BFD6-B2E84BCC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EE8B7E1-BE90-4D37-80B9-A17E81D17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5377ED-D383-4DFE-B114-C58F28E31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60C0DE-51E6-4FF5-9771-D55B897D2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DAC889-C541-411A-B1B6-DB8410D5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7477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72F4C-5CD3-4FB0-9D63-0051A8383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099920-31CB-452E-9F81-5CD82D9C8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C1FAA1-446B-4BD9-9D19-C46C9E72C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AFAFFA8-BB9F-4F83-935E-7FDD15C3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3480EE0-FF4F-4856-9BF9-04C7E380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619D7A8-CA13-499C-8401-0F951504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1444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790E8-D475-40B7-A7E6-3E9980A4B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1788A1-91E3-47C4-834F-162FC8DD9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686C279-0409-4984-9D39-00BB13F26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7B33D82-CEF4-4392-973B-67D2E0E3B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2BF227F-8CA5-4070-A4CC-0FFD01964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33B9EDB-914B-4137-9BBC-7B24004E2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C9BD5AA-4CA0-4ED1-BD09-F188FE07E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F3C7187-B5F4-48CD-988C-9E229448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367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22FE6D-C171-472F-9788-EF2811C0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18455EA-86A9-48AF-86DD-98571A12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D5AA237-E06E-4659-A1AD-6BD0592C7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9194D4-434A-4C10-B38A-EEA5172CF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790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4F86E9A-1D03-4BD8-A4BD-94DD5CD74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59394AF-A734-47F5-A9B7-2EC7E121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2D2219-4CE3-46E4-9063-ADDEDD09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744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79490-F01D-41C5-9B5C-4FD748994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63C6D1-76D3-4AE6-A3E3-9E004068A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CE75C79-C08C-4384-A18B-C8B3564F7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F16609-C5A2-41B0-A580-95ED1B4E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A9F4E7D-295F-47EA-B605-76743072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2AC578A-5A49-4157-9315-D323E445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2377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BEC59-9DFE-44D6-9B00-B9C795E28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DE42216-233E-4E70-8D3E-55BFD9A041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13201D5-0289-4C95-B6CD-3A1FBF311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4FCF42-7DBC-4E83-9800-A72A2FF88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E5E8DE2-4A97-4A59-9E38-682368D3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F1DF0ED-5A8C-4F8E-9342-FDB087DF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118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17F6F-8F85-47FE-9053-9281F67E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4701821-9E20-4AAD-9A61-8509D2503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B341ED-28E5-4876-B2CF-A89A881BE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38A120-3E10-40EB-9C47-0AFDAF0D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7C9329-E630-4D04-9FD3-1196343E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39067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985A878-18DD-482C-BB06-F2E2BB0A25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8C7342F-F342-4D87-B188-CC4DE4FC2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3DCB99-6C98-45EB-9141-2A11BCC0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BEE345-25EB-4AFA-80BE-8B96233DE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8C87A3-CB40-46B5-A276-6CDDB72AF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477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CE6BAB6-1D1C-4E60-BECC-DFD5EEE2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976C71-FEE6-457D-B11C-BA5F5979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A60407-F675-45A6-871A-C565D5DB4B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867CF-F3F8-4121-8A84-FDF71E20B009}" type="datetimeFigureOut">
              <a:rPr lang="nl-BE" smtClean="0"/>
              <a:t>13/10/2018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C9EB6E-3E33-4CBD-9B55-4187B8A38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95F03B-4041-4063-B2C8-80E83E624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DE16A-74F3-4F6F-ABAE-29FD6A6AA59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038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uVoEDYCkp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reuzenmechelen.com" TargetMode="External"/><Relationship Id="rId2" Type="http://schemas.openxmlformats.org/officeDocument/2006/relationships/hyperlink" Target="http://www.reuzenmechele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419FC1A-B6AC-4B5A-A1C0-24B6571BF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460DF49-71D1-4A96-A15C-68751CFC2818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489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419FC1A-B6AC-4B5A-A1C0-24B6571BF2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2056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Programma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7" y="1336492"/>
            <a:ext cx="977838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10u15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Introductiefilm en verdere toelichting over </a:t>
            </a:r>
            <a:r>
              <a:rPr lang="nl-BE" b="1" dirty="0" err="1">
                <a:latin typeface="Arial Narrow" panose="020B0606020202030204" pitchFamily="34" charset="0"/>
              </a:rPr>
              <a:t>ReuzenMechelen</a:t>
            </a:r>
            <a:r>
              <a:rPr lang="nl-BE" b="1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l-BE" b="1" dirty="0">
                <a:latin typeface="Arial Narrow" panose="020B0606020202030204" pitchFamily="34" charset="0"/>
              </a:rPr>
              <a:t>	</a:t>
            </a:r>
            <a:r>
              <a:rPr lang="nl-BE" dirty="0">
                <a:latin typeface="Arial Narrow" panose="020B0606020202030204" pitchFamily="34" charset="0"/>
              </a:rPr>
              <a:t>Kevin Polfliet, </a:t>
            </a:r>
            <a:r>
              <a:rPr lang="nl-BE" dirty="0" err="1">
                <a:latin typeface="Arial Narrow" panose="020B0606020202030204" pitchFamily="34" charset="0"/>
              </a:rPr>
              <a:t>ReuzenMechelen</a:t>
            </a:r>
            <a:endParaRPr lang="nl-BE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10u30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Visie Museum Hof van Busleyden (voormalige dienst musea &amp; erfgoed Mechelen) 	</a:t>
            </a:r>
          </a:p>
          <a:p>
            <a:pPr>
              <a:lnSpc>
                <a:spcPct val="150000"/>
              </a:lnSpc>
            </a:pPr>
            <a:r>
              <a:rPr lang="nl-BE" b="1" dirty="0">
                <a:latin typeface="Arial Narrow" panose="020B0606020202030204" pitchFamily="34" charset="0"/>
              </a:rPr>
              <a:t>	</a:t>
            </a:r>
            <a:r>
              <a:rPr lang="nl-BE" dirty="0">
                <a:latin typeface="Arial Narrow" panose="020B0606020202030204" pitchFamily="34" charset="0"/>
              </a:rPr>
              <a:t>Siel Meulendijks, Museum Hof van Busleyden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10u45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Korte geschiedenis van de Mechelse reuzenfamilie </a:t>
            </a:r>
          </a:p>
          <a:p>
            <a:pPr>
              <a:lnSpc>
                <a:spcPct val="150000"/>
              </a:lnSpc>
            </a:pPr>
            <a:r>
              <a:rPr lang="nl-BE" b="1" dirty="0">
                <a:latin typeface="Arial Narrow" panose="020B0606020202030204" pitchFamily="34" charset="0"/>
              </a:rPr>
              <a:t>	</a:t>
            </a:r>
            <a:r>
              <a:rPr lang="nl-BE" dirty="0">
                <a:latin typeface="Arial Narrow" panose="020B0606020202030204" pitchFamily="34" charset="0"/>
              </a:rPr>
              <a:t>Marcel </a:t>
            </a:r>
            <a:r>
              <a:rPr lang="nl-BE" dirty="0" err="1">
                <a:latin typeface="Arial Narrow" panose="020B0606020202030204" pitchFamily="34" charset="0"/>
              </a:rPr>
              <a:t>Kocken</a:t>
            </a:r>
            <a:r>
              <a:rPr lang="nl-BE" dirty="0">
                <a:latin typeface="Arial Narrow" panose="020B0606020202030204" pitchFamily="34" charset="0"/>
              </a:rPr>
              <a:t>, gewezen hoofd van de Stedelijke Cultuurdienst en oud-voorzitter van de 	Cultuurraad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11u00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Denksessie 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12u00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Broodjeslunch</a:t>
            </a:r>
            <a:r>
              <a:rPr lang="nl-BE" dirty="0">
                <a:latin typeface="Arial Narrow" panose="020B0606020202030204" pitchFamily="34" charset="0"/>
              </a:rPr>
              <a:t> </a:t>
            </a:r>
            <a:r>
              <a:rPr lang="nl-BE" b="1" dirty="0">
                <a:latin typeface="Arial Narrow" panose="020B0606020202030204" pitchFamily="34" charset="0"/>
              </a:rPr>
              <a:t>met aansluitend samenvatting van de denksessie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13u00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Initiatie reuzen dragen </a:t>
            </a:r>
          </a:p>
          <a:p>
            <a:pPr>
              <a:lnSpc>
                <a:spcPct val="150000"/>
              </a:lnSpc>
            </a:pPr>
            <a:r>
              <a:rPr lang="nl-BE" b="1" dirty="0">
                <a:latin typeface="Arial Narrow" panose="020B0606020202030204" pitchFamily="34" charset="0"/>
              </a:rPr>
              <a:t>	</a:t>
            </a:r>
            <a:r>
              <a:rPr lang="nl-BE" dirty="0">
                <a:latin typeface="Arial Narrow" panose="020B0606020202030204" pitchFamily="34" charset="0"/>
              </a:rPr>
              <a:t>Olivier Van Dessel, </a:t>
            </a:r>
            <a:r>
              <a:rPr lang="nl-BE" dirty="0" err="1">
                <a:latin typeface="Arial Narrow" panose="020B0606020202030204" pitchFamily="34" charset="0"/>
              </a:rPr>
              <a:t>ReuzenMechelen</a:t>
            </a:r>
            <a:endParaRPr lang="nl-BE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rgbClr val="950021"/>
                </a:solidFill>
                <a:latin typeface="Arial Narrow" panose="020B0606020202030204" pitchFamily="34" charset="0"/>
              </a:rPr>
              <a:t>14u00</a:t>
            </a:r>
            <a:r>
              <a:rPr lang="nl-BE" dirty="0">
                <a:latin typeface="Arial Narrow" panose="020B0606020202030204" pitchFamily="34" charset="0"/>
              </a:rPr>
              <a:t>	</a:t>
            </a:r>
            <a:r>
              <a:rPr lang="nl-BE" b="1" dirty="0">
                <a:latin typeface="Arial Narrow" panose="020B0606020202030204" pitchFamily="34" charset="0"/>
              </a:rPr>
              <a:t>Einde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AB3BE86-1A08-4386-9B01-7DEA9026284C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9668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419FC1A-B6AC-4B5A-A1C0-24B6571BF2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3680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Film Erfgoeddag 2018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3664237" y="5437282"/>
            <a:ext cx="48635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000" dirty="0">
                <a:latin typeface="Arial Narrow" panose="020B0606020202030204" pitchFamily="34" charset="0"/>
                <a:hlinkClick r:id="rId3"/>
              </a:rPr>
              <a:t>https://www.youtube.com/watch?v=VuVoEDYCkpA</a:t>
            </a:r>
            <a:r>
              <a:rPr lang="nl-BE" sz="2000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AB3BE86-1A08-4386-9B01-7DEA9026284C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026" name="Picture 2" descr="T:\Docs\2_Primaire_Taken\2_07_Publieksbemiddeling\Erfgoedprojecten\Erfgoeddag\2018\foto's stills EGD\Reuzendragerstills\vlcsnap-2018-04-15-20h43m55s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29" y="1310710"/>
            <a:ext cx="7311342" cy="4112630"/>
          </a:xfrm>
          <a:prstGeom prst="rect">
            <a:avLst/>
          </a:prstGeom>
          <a:noFill/>
          <a:ln>
            <a:solidFill>
              <a:srgbClr val="F7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99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B2A8857-3836-41FD-809D-76C6DA460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9"/>
          <a:stretch/>
        </p:blipFill>
        <p:spPr>
          <a:xfrm>
            <a:off x="0" y="0"/>
            <a:ext cx="12192000" cy="670971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0912F62-8262-43F0-829C-9ADCB16483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107430DF-32A9-4C6C-BA6F-1067A240EC30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93971A0-328D-4C99-A687-96C7EEB69924}"/>
              </a:ext>
            </a:extLst>
          </p:cNvPr>
          <p:cNvSpPr txBox="1"/>
          <p:nvPr/>
        </p:nvSpPr>
        <p:spPr>
          <a:xfrm>
            <a:off x="3249795" y="6443514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 Stad Mechelen, Musea &amp; Erfgoed)</a:t>
            </a:r>
          </a:p>
        </p:txBody>
      </p:sp>
    </p:spTree>
    <p:extLst>
      <p:ext uri="{BB962C8B-B14F-4D97-AF65-F5344CB8AC3E}">
        <p14:creationId xmlns:p14="http://schemas.microsoft.com/office/powerpoint/2010/main" val="125788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2916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ReuzenMechelen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5" y="1336492"/>
            <a:ext cx="91736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Cavalcade en Ommegang 2013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Reuzen meer inzetten?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September 2014: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Deelname Reuzenommegang Deurne en Gildejuweel Mechelen (Noah en </a:t>
            </a:r>
            <a:r>
              <a:rPr lang="nl-BE" sz="2000" dirty="0" err="1">
                <a:latin typeface="Arial Narrow" panose="020B0606020202030204" pitchFamily="34" charset="0"/>
              </a:rPr>
              <a:t>Amir</a:t>
            </a:r>
            <a:r>
              <a:rPr lang="nl-BE" sz="2000" dirty="0">
                <a:latin typeface="Arial Narrow" panose="020B0606020202030204" pitchFamily="34" charset="0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Eerste afspraak om structurele werking te bekijken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Najaar 2014: Vader Reus in expo ‘Uw toren is niet af’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Getuigenis reuzendrager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Idee Reuzengilde gelanceerd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1600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1600" dirty="0">
              <a:latin typeface="Arial Narrow" panose="020B060602020203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AF3E1A9-744D-4406-B132-1A36F5305C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02441F68-88D1-4484-ACF8-31F2D196207F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11014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2916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ReuzenMechelen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5" y="1336492"/>
            <a:ext cx="917365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Basisidee</a:t>
            </a:r>
          </a:p>
          <a:p>
            <a:pPr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  <a:p>
            <a:pPr lvl="1">
              <a:lnSpc>
                <a:spcPct val="150000"/>
              </a:lnSpc>
              <a:buClr>
                <a:srgbClr val="950021"/>
              </a:buClr>
            </a:pPr>
            <a:r>
              <a:rPr lang="nl-BE" sz="2400" i="1" dirty="0">
                <a:latin typeface="Arial Narrow" panose="020B0606020202030204" pitchFamily="34" charset="0"/>
              </a:rPr>
              <a:t>“…de interesse voor deze figuren op peil houden maar ook de praktische kennis over de opbouw, het kleden en dragen van de reuzen bewaren en vlotter doorgeven aan volgende generaties…” </a:t>
            </a:r>
          </a:p>
          <a:p>
            <a:pPr lvl="1">
              <a:lnSpc>
                <a:spcPct val="150000"/>
              </a:lnSpc>
              <a:buClr>
                <a:srgbClr val="950021"/>
              </a:buClr>
            </a:pPr>
            <a:endParaRPr lang="nl-BE" sz="2400" i="1" dirty="0"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24 november 2016: eerste overleg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1600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1600" dirty="0">
              <a:latin typeface="Arial Narrow" panose="020B060602020203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0D99C84-27FA-41B7-8276-9019921EEC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7BBC7839-D869-46F5-BB23-D8040003FA80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0114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2916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ReuzenMechelen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5" y="1336492"/>
            <a:ext cx="917365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Doel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Kennis bewaren en doorgeven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Promoten Mechelse Reuzentraditie door publiekswerking en deelname aan stoeten</a:t>
            </a:r>
          </a:p>
          <a:p>
            <a:pPr marL="742950" lvl="1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Pool van vrijwilligers</a:t>
            </a:r>
          </a:p>
          <a:p>
            <a:pPr lvl="1"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Reuzen eigendom van de Stad: visie en richtlijnen!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1600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1600" dirty="0">
              <a:latin typeface="Arial Narrow" panose="020B0606020202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855B192-260B-41AD-B4A2-264227AF0B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DF753865-505D-4D07-8926-C44220245B4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4000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7B347BB8-CDA3-4F7E-925A-E3CF0D9B09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r="4363"/>
          <a:stretch/>
        </p:blipFill>
        <p:spPr>
          <a:xfrm>
            <a:off x="0" y="-5088"/>
            <a:ext cx="12192000" cy="686308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97A61D4-538B-4731-852E-CD856F6D9A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0FD8F7A-79DC-4AE6-A332-60817C92633A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3DE6C95F-E662-4A8E-A54E-B129DE76386C}"/>
              </a:ext>
            </a:extLst>
          </p:cNvPr>
          <p:cNvSpPr txBox="1"/>
          <p:nvPr/>
        </p:nvSpPr>
        <p:spPr>
          <a:xfrm>
            <a:off x="3249795" y="6443514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 Ruben Wauters)</a:t>
            </a:r>
          </a:p>
        </p:txBody>
      </p:sp>
    </p:spTree>
    <p:extLst>
      <p:ext uri="{BB962C8B-B14F-4D97-AF65-F5344CB8AC3E}">
        <p14:creationId xmlns:p14="http://schemas.microsoft.com/office/powerpoint/2010/main" val="379719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545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Visie Museum Hof van Busleyden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95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Siel Meulendijks: ICE / vrijwilligerswerking / publieksbemiddeling</a:t>
            </a:r>
          </a:p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 err="1">
                <a:latin typeface="Arial Narrow" panose="020B0606020202030204" pitchFamily="34" charset="0"/>
              </a:rPr>
              <a:t>Erfgoedcel</a:t>
            </a:r>
            <a:r>
              <a:rPr lang="nl-BE" sz="2000" dirty="0">
                <a:latin typeface="Arial Narrow" panose="020B0606020202030204" pitchFamily="34" charset="0"/>
              </a:rPr>
              <a:t> </a:t>
            </a:r>
            <a:r>
              <a:rPr lang="nl-BE" sz="2000" dirty="0">
                <a:latin typeface="Arial Narrow" panose="020B0606020202030204" pitchFamily="34" charset="0"/>
                <a:sym typeface="Symbol"/>
              </a:rPr>
              <a:t></a:t>
            </a:r>
            <a:r>
              <a:rPr lang="nl-BE" sz="2000" dirty="0">
                <a:latin typeface="Arial Narrow" panose="020B0606020202030204" pitchFamily="34" charset="0"/>
              </a:rPr>
              <a:t> Musea &amp; Erfgoed </a:t>
            </a:r>
            <a:r>
              <a:rPr lang="nl-BE" sz="2000" dirty="0">
                <a:latin typeface="Arial Narrow" panose="020B0606020202030204" pitchFamily="34" charset="0"/>
                <a:sym typeface="Symbol"/>
              </a:rPr>
              <a:t></a:t>
            </a:r>
            <a:r>
              <a:rPr lang="nl-BE" sz="2000" dirty="0">
                <a:latin typeface="Arial Narrow" panose="020B0606020202030204" pitchFamily="34" charset="0"/>
              </a:rPr>
              <a:t> Museum Hof van Busleyden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7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756" y="-948586"/>
            <a:ext cx="3663832" cy="3663832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-171400"/>
            <a:ext cx="7344816" cy="73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9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-171400"/>
            <a:ext cx="7344816" cy="7344816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545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Visie Museum Hof van Busleyden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950021"/>
              </a:buClr>
            </a:pPr>
            <a:r>
              <a:rPr lang="nl-BE" sz="2000" dirty="0">
                <a:latin typeface="Arial Narrow" panose="020B0606020202030204" pitchFamily="34" charset="0"/>
              </a:rPr>
              <a:t>Dossier Unesco ‘Ommegangsreuzen en –draken in West-Europa’</a:t>
            </a:r>
          </a:p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Dossier van 3 landen (België, Nederland en Frankrijk) en verschillende steden (Mechelen, Ath, Brussel, Dendermonde, Mons, Cassel, </a:t>
            </a:r>
            <a:r>
              <a:rPr lang="nl-BE" sz="2000" dirty="0" err="1">
                <a:latin typeface="Arial Narrow" panose="020B0606020202030204" pitchFamily="34" charset="0"/>
              </a:rPr>
              <a:t>Douai</a:t>
            </a:r>
            <a:r>
              <a:rPr lang="nl-BE" sz="2000" dirty="0">
                <a:latin typeface="Arial Narrow" panose="020B0606020202030204" pitchFamily="34" charset="0"/>
              </a:rPr>
              <a:t>, </a:t>
            </a:r>
            <a:r>
              <a:rPr lang="nl-BE" sz="2000" dirty="0" err="1">
                <a:latin typeface="Arial Narrow" panose="020B0606020202030204" pitchFamily="34" charset="0"/>
              </a:rPr>
              <a:t>Pézenas</a:t>
            </a:r>
            <a:r>
              <a:rPr lang="nl-BE" sz="2000" dirty="0">
                <a:latin typeface="Arial Narrow" panose="020B0606020202030204" pitchFamily="34" charset="0"/>
              </a:rPr>
              <a:t>, </a:t>
            </a:r>
            <a:r>
              <a:rPr lang="nl-BE" sz="2000" dirty="0" err="1">
                <a:latin typeface="Arial Narrow" panose="020B0606020202030204" pitchFamily="34" charset="0"/>
              </a:rPr>
              <a:t>Tarascon</a:t>
            </a:r>
            <a:r>
              <a:rPr lang="nl-BE" sz="2000" dirty="0">
                <a:latin typeface="Arial Narrow" panose="020B0606020202030204" pitchFamily="34" charset="0"/>
              </a:rPr>
              <a:t> en Venlo).</a:t>
            </a:r>
          </a:p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Erkenning in 2013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0" t="10095" r="69144" b="12901"/>
          <a:stretch/>
        </p:blipFill>
        <p:spPr bwMode="auto">
          <a:xfrm>
            <a:off x="395517" y="1559762"/>
            <a:ext cx="2184935" cy="31378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34" y="3501008"/>
            <a:ext cx="1495986" cy="12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99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-171400"/>
            <a:ext cx="7344816" cy="7344816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545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Visie Museum Hof van Busleyden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950021"/>
              </a:buClr>
            </a:pPr>
            <a:r>
              <a:rPr lang="nl-BE" sz="2000" dirty="0">
                <a:latin typeface="Arial Narrow" panose="020B0606020202030204" pitchFamily="34" charset="0"/>
              </a:rPr>
              <a:t>2014 Oprichting Ommegang-stuurgroep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Visie gebruik/inzet van 1 of meerdere Ommegangsfiguren:</a:t>
            </a:r>
          </a:p>
          <a:p>
            <a:pPr marL="1257300" lvl="2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Onderdeel collectie Musea &amp; Erfgoed Mechelen, kunnen ingezet worden voor cultureel erfgoedevenementen (binnen stedelijke museale tentoonstellingscontext)</a:t>
            </a:r>
          </a:p>
          <a:p>
            <a:pPr marL="1257300" lvl="2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Historische figuren: enkel stoeten en cultureel erfgoedevenementen binnen het UNESCO parcours.</a:t>
            </a:r>
          </a:p>
          <a:p>
            <a:pPr marL="1714500" lvl="3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eerder uitzonderlijk gegeven</a:t>
            </a:r>
          </a:p>
          <a:p>
            <a:pPr marL="1714500" lvl="3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binnen het netwerk van steden uit het gezamenlijke UNESCO dossier rond processie- en ommegangsreuzen en draken in West-Europa.</a:t>
            </a:r>
          </a:p>
          <a:p>
            <a:pPr marL="1257300" lvl="2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Nieuwe figuren (o.a. Noa en </a:t>
            </a:r>
            <a:r>
              <a:rPr lang="nl-BE" sz="2000" dirty="0" err="1">
                <a:latin typeface="Arial Narrow" panose="020B0606020202030204" pitchFamily="34" charset="0"/>
              </a:rPr>
              <a:t>Amir</a:t>
            </a:r>
            <a:r>
              <a:rPr lang="nl-BE" sz="2000" dirty="0">
                <a:latin typeface="Arial Narrow" panose="020B0606020202030204" pitchFamily="34" charset="0"/>
              </a:rPr>
              <a:t>): frequentere inzet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098" name="Picture 2" descr="C:\Users\siel.meulendijks\Desktop\ReuzenMechelen\Cavalcade_01-09-2013_051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07" t="4118" r="44361" b="12219"/>
          <a:stretch/>
        </p:blipFill>
        <p:spPr bwMode="auto">
          <a:xfrm>
            <a:off x="189230" y="1511164"/>
            <a:ext cx="2506726" cy="336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45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-171400"/>
            <a:ext cx="7344816" cy="7344816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545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Visie Museum Hof van Busleyden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950021"/>
              </a:buClr>
            </a:pPr>
            <a:r>
              <a:rPr lang="nl-BE" sz="2000" dirty="0">
                <a:latin typeface="Arial Narrow" panose="020B0606020202030204" pitchFamily="34" charset="0"/>
              </a:rPr>
              <a:t>2014 Oprichting Ommegang-stuurgroep</a:t>
            </a:r>
          </a:p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Doelen: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Betere bewaaromstandigheden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Reuzen-en Ommegangscultuur terug tot leven brengen, zowel in als buiten Mechelen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Reuzen-en Ommegangsfiguren vaker laten uitgaan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Ondersteuning bieden opstart </a:t>
            </a:r>
            <a:r>
              <a:rPr lang="nl-BE" sz="2000" dirty="0" err="1">
                <a:latin typeface="Arial Narrow" panose="020B0606020202030204" pitchFamily="34" charset="0"/>
              </a:rPr>
              <a:t>reuzendragersvereniging</a:t>
            </a:r>
            <a:endParaRPr lang="nl-BE" sz="2000" dirty="0"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Rol/verantwoordelijkheid: 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behoud en beheer van de reuzen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Praktische opvolging evenementen: budget, agenda, verzekering reuzen en dragers, transport, communicatie met externe organisatoren</a:t>
            </a:r>
          </a:p>
          <a:p>
            <a:pPr marL="800100" lvl="1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2000" dirty="0">
              <a:latin typeface="Arial Narrow" panose="020B0606020202030204" pitchFamily="34" charset="0"/>
            </a:endParaRPr>
          </a:p>
          <a:p>
            <a:pPr marL="1257300" lvl="2" indent="-34290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2000" dirty="0">
              <a:latin typeface="Arial Narrow" panose="020B0606020202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96" y="1756384"/>
            <a:ext cx="2226593" cy="148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7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545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Visie Museum Hof van Busleyden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90" y="846643"/>
            <a:ext cx="8388019" cy="55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8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E26B49-015A-49C2-B021-BA16C34F24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" t="16657" r="5922" b="14595"/>
          <a:stretch/>
        </p:blipFill>
        <p:spPr>
          <a:xfrm>
            <a:off x="0" y="0"/>
            <a:ext cx="12192000" cy="670971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B9A45E53-EECB-4CB2-8B68-211950978C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77BE0740-AACF-4EFB-B0D4-97A67E083841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B527C00-7062-49FC-8F2D-8FAC579987B2}"/>
              </a:ext>
            </a:extLst>
          </p:cNvPr>
          <p:cNvSpPr txBox="1"/>
          <p:nvPr/>
        </p:nvSpPr>
        <p:spPr>
          <a:xfrm>
            <a:off x="3249795" y="6443514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Ommegang 1938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 Beeldbank Mechelen)</a:t>
            </a:r>
          </a:p>
        </p:txBody>
      </p:sp>
    </p:spTree>
    <p:extLst>
      <p:ext uri="{BB962C8B-B14F-4D97-AF65-F5344CB8AC3E}">
        <p14:creationId xmlns:p14="http://schemas.microsoft.com/office/powerpoint/2010/main" val="735887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684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Historiek van de Mechelse Reuzen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8864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1303: Peisprocessie met relieken van Sint-</a:t>
            </a:r>
            <a:r>
              <a:rPr lang="nl-BE" sz="2000" dirty="0" err="1">
                <a:latin typeface="Arial Narrow" panose="020B0606020202030204" pitchFamily="34" charset="0"/>
              </a:rPr>
              <a:t>Rumoldus</a:t>
            </a:r>
            <a:endParaRPr lang="nl-BE" sz="2000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Aanvankelijk religieus maar vanaf 15</a:t>
            </a:r>
            <a:r>
              <a:rPr lang="nl-BE" sz="2000" baseline="30000" dirty="0">
                <a:latin typeface="Arial Narrow" panose="020B0606020202030204" pitchFamily="34" charset="0"/>
              </a:rPr>
              <a:t>de</a:t>
            </a:r>
            <a:r>
              <a:rPr lang="nl-BE" sz="2000" dirty="0">
                <a:latin typeface="Arial Narrow" panose="020B0606020202030204" pitchFamily="34" charset="0"/>
              </a:rPr>
              <a:t>-16</a:t>
            </a:r>
            <a:r>
              <a:rPr lang="nl-BE" sz="2000" baseline="30000" dirty="0">
                <a:latin typeface="Arial Narrow" panose="020B0606020202030204" pitchFamily="34" charset="0"/>
              </a:rPr>
              <a:t>de</a:t>
            </a:r>
            <a:r>
              <a:rPr lang="nl-BE" sz="2000" dirty="0">
                <a:latin typeface="Arial Narrow" panose="020B0606020202030204" pitchFamily="34" charset="0"/>
              </a:rPr>
              <a:t> eeuw toevoeging wereldse en mythologische elementen: Eenhoorn, Walvis, Schip van Oorlog,… 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1481: eerste vermelding ‘</a:t>
            </a:r>
            <a:r>
              <a:rPr lang="nl-BE" sz="2000" dirty="0" err="1">
                <a:latin typeface="Arial Narrow" panose="020B0606020202030204" pitchFamily="34" charset="0"/>
              </a:rPr>
              <a:t>reese</a:t>
            </a:r>
            <a:r>
              <a:rPr lang="nl-BE" sz="2000" dirty="0">
                <a:latin typeface="Arial Narrow" panose="020B0606020202030204" pitchFamily="34" charset="0"/>
              </a:rPr>
              <a:t>’ van Mechelen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Vanaf 1738: combinatie met Hanswijkprocessie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89E5D98-5E09-4FB1-9175-B2D300504F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24BDD506-DDF6-4CE2-B9FC-9908EEA70F5C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00626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D53F1D2-0AE7-4CBA-9313-506DCA9BA6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8" r="8132"/>
          <a:stretch/>
        </p:blipFill>
        <p:spPr>
          <a:xfrm>
            <a:off x="-1" y="0"/>
            <a:ext cx="12192001" cy="643665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F8E94D6-59A8-4943-93D9-F6A73A0AC3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55C30188-152B-4587-A5D8-B3D20758A5DA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6949896-122B-4AE7-952D-17F30EB4D1E3}"/>
              </a:ext>
            </a:extLst>
          </p:cNvPr>
          <p:cNvSpPr txBox="1"/>
          <p:nvPr/>
        </p:nvSpPr>
        <p:spPr>
          <a:xfrm>
            <a:off x="3249795" y="6443514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De eerste Peisprocessie naar Jan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Crockaert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, 1775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(foto Stadsarchief Mechelen)</a:t>
            </a:r>
          </a:p>
        </p:txBody>
      </p:sp>
    </p:spTree>
    <p:extLst>
      <p:ext uri="{BB962C8B-B14F-4D97-AF65-F5344CB8AC3E}">
        <p14:creationId xmlns:p14="http://schemas.microsoft.com/office/powerpoint/2010/main" val="125521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684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Historiek van de Mechelse Reuzen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Vader Reus is de oudste van het gezelschap. Hij duikt voor het eerst op in de stadsrekeningen van 1492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Paradeert in 1525 voor Margaretha van Oostenrijk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AD2A70F-DFB0-4351-A9BD-FC88D465E1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3408C896-9AFB-4F21-BB77-1240A1DCD5B0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4070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B502DCA-AE17-44C3-8508-1FEE2E7F29C3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Vader Reus in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in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 1825 (Vervloet), in 1913 (Alfred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Ost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) en in 2013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(foto’s Beeldbank Mechelen/Jos Jordens)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B06F775-327C-4EC7-AD5C-A6C90BB54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t="6032" r="65090" b="12063"/>
          <a:stretch/>
        </p:blipFill>
        <p:spPr>
          <a:xfrm>
            <a:off x="4004554" y="413656"/>
            <a:ext cx="2508810" cy="583128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5A72679-10AB-44AB-B481-AD71CF7F77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2" r="34070" b="9025"/>
          <a:stretch/>
        </p:blipFill>
        <p:spPr>
          <a:xfrm>
            <a:off x="9307898" y="413656"/>
            <a:ext cx="2666387" cy="583128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62C379F-98AA-4C84-ACE9-9F816A9C57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" t="6031" r="35181" b="2163"/>
          <a:stretch/>
        </p:blipFill>
        <p:spPr>
          <a:xfrm flipH="1">
            <a:off x="6673175" y="413656"/>
            <a:ext cx="2493990" cy="582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91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684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Historiek van de Mechelse Reuzen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In 1549 kreeg Vader Reus een vrouw: Moeder Reus of de Reuzin</a:t>
            </a:r>
          </a:p>
          <a:p>
            <a:pPr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89756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B3C75AD-EE76-498E-9060-F14D27D1C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0" t="3586" r="44300" b="12063"/>
          <a:stretch/>
        </p:blipFill>
        <p:spPr>
          <a:xfrm>
            <a:off x="3624943" y="239486"/>
            <a:ext cx="2427514" cy="600545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815743A-1FA7-4953-A44B-557280E022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0" r="21663"/>
          <a:stretch/>
        </p:blipFill>
        <p:spPr>
          <a:xfrm>
            <a:off x="9133115" y="239486"/>
            <a:ext cx="2848370" cy="600158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52F7DE4E-7476-451F-829F-AA8B3FE5EFE6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Moeder Reus in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in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 1825 (Vervloet), in 1938 en in 2013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(foto’s Beeldbank Mechelen/Jan Smets)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ACE420-300A-46B1-BE55-70BED0661C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3" t="13492" r="43163" b="16826"/>
          <a:stretch/>
        </p:blipFill>
        <p:spPr>
          <a:xfrm>
            <a:off x="6163062" y="239486"/>
            <a:ext cx="2861195" cy="600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59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684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Historiek van de Mechelse Reuzen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Rond 1600: Grootvader Reus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82675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A06E280-A8B2-415B-9CF6-EDF8F5C05B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t="1270" r="1856" b="1329"/>
          <a:stretch/>
        </p:blipFill>
        <p:spPr>
          <a:xfrm>
            <a:off x="3080657" y="239485"/>
            <a:ext cx="4082143" cy="600578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2F7DE4E-7476-451F-829F-AA8B3FE5EFE6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Grootvader Reus in 1913 (Alfred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Ost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) en in 2013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(foto’s Beeldbank Mechelen/Jan Smets)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DA79AD6-FD9F-4B47-B883-0DAD50F60D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7" t="16172" r="21333"/>
          <a:stretch/>
        </p:blipFill>
        <p:spPr>
          <a:xfrm>
            <a:off x="7445828" y="239486"/>
            <a:ext cx="4550229" cy="600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684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Historiek van de Mechelse Reuzen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1618: de drie kinderen Janneke, Mieke, </a:t>
            </a:r>
            <a:r>
              <a:rPr lang="nl-BE" sz="2000" dirty="0" err="1">
                <a:latin typeface="Arial Narrow" panose="020B0606020202030204" pitchFamily="34" charset="0"/>
              </a:rPr>
              <a:t>Klaeske</a:t>
            </a:r>
            <a:r>
              <a:rPr lang="nl-BE" sz="2000" dirty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6017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2F7DE4E-7476-451F-829F-AA8B3FE5EFE6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Janneken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, Mieke en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Klaesken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 in 1913 (Alfred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Ost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)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(foto’s Beeldbank Mechelen)</a:t>
            </a: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56E1DABC-1B68-4C5A-A3B5-B636C898C11E}"/>
              </a:ext>
            </a:extLst>
          </p:cNvPr>
          <p:cNvGrpSpPr/>
          <p:nvPr/>
        </p:nvGrpSpPr>
        <p:grpSpPr>
          <a:xfrm>
            <a:off x="2251249" y="1447801"/>
            <a:ext cx="9729725" cy="4793266"/>
            <a:chOff x="2251249" y="366591"/>
            <a:chExt cx="8076643" cy="3978889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A8794D41-498E-4506-89D6-D1F4050B2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2" t="4067" r="4317" b="6201"/>
            <a:stretch/>
          </p:blipFill>
          <p:spPr>
            <a:xfrm>
              <a:off x="7737758" y="366592"/>
              <a:ext cx="2590134" cy="3978888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EDB53F8E-2724-4953-A4CA-9795DFDC6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2828" r="3614" b="3680"/>
            <a:stretch/>
          </p:blipFill>
          <p:spPr>
            <a:xfrm>
              <a:off x="4980624" y="366592"/>
              <a:ext cx="2585902" cy="3978888"/>
            </a:xfrm>
            <a:prstGeom prst="rect">
              <a:avLst/>
            </a:prstGeom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8CBD9C3C-CF01-48B5-9987-0B1980036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2" t="2540" r="4651" b="4384"/>
            <a:stretch/>
          </p:blipFill>
          <p:spPr>
            <a:xfrm>
              <a:off x="2251249" y="366591"/>
              <a:ext cx="2558144" cy="3978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0857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2F7DE4E-7476-451F-829F-AA8B3FE5EFE6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Janneken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, Mieke en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Klaesken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 in 2018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(foto’s Ben Plasschaert)</a:t>
            </a:r>
          </a:p>
        </p:txBody>
      </p:sp>
      <p:grpSp>
        <p:nvGrpSpPr>
          <p:cNvPr id="24" name="Groep 23">
            <a:extLst>
              <a:ext uri="{FF2B5EF4-FFF2-40B4-BE49-F238E27FC236}">
                <a16:creationId xmlns:a16="http://schemas.microsoft.com/office/drawing/2014/main" id="{74351A73-4DEA-4A0C-80C1-22EF9D6EF6FE}"/>
              </a:ext>
            </a:extLst>
          </p:cNvPr>
          <p:cNvGrpSpPr/>
          <p:nvPr/>
        </p:nvGrpSpPr>
        <p:grpSpPr>
          <a:xfrm>
            <a:off x="2251248" y="1447800"/>
            <a:ext cx="9729104" cy="4802256"/>
            <a:chOff x="2251248" y="1606616"/>
            <a:chExt cx="9407352" cy="4643440"/>
          </a:xfrm>
        </p:grpSpPr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59F86CD4-F111-44DA-BFCA-5005A6752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71" t="41540" r="40694" b="8996"/>
            <a:stretch/>
          </p:blipFill>
          <p:spPr>
            <a:xfrm>
              <a:off x="8609382" y="1606616"/>
              <a:ext cx="3049218" cy="464344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7B7415EC-9639-44C6-AB93-089BF5E8A2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31" t="41540" r="21234" b="8996"/>
            <a:stretch/>
          </p:blipFill>
          <p:spPr>
            <a:xfrm>
              <a:off x="5430315" y="1606616"/>
              <a:ext cx="2979623" cy="4643440"/>
            </a:xfrm>
            <a:prstGeom prst="rect">
              <a:avLst/>
            </a:prstGeom>
          </p:spPr>
        </p:pic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A0C783E9-4966-4741-9136-50C8068D0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65" t="41540" b="8996"/>
            <a:stretch/>
          </p:blipFill>
          <p:spPr>
            <a:xfrm>
              <a:off x="2251248" y="1606616"/>
              <a:ext cx="2979623" cy="4643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8688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5684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Historiek van de Mechelse Reuzen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957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2013: Noah &amp; </a:t>
            </a:r>
            <a:r>
              <a:rPr lang="nl-BE" sz="2000" dirty="0" err="1">
                <a:latin typeface="Arial Narrow" panose="020B0606020202030204" pitchFamily="34" charset="0"/>
              </a:rPr>
              <a:t>Amir</a:t>
            </a:r>
            <a:endParaRPr lang="nl-BE" sz="20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30883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F806A34C-27CC-4F40-96FC-5CA85797B2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7" t="766" r="7811" b="23946"/>
          <a:stretch/>
        </p:blipFill>
        <p:spPr>
          <a:xfrm>
            <a:off x="2819400" y="570317"/>
            <a:ext cx="9144000" cy="567655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2F7DE4E-7476-451F-829F-AA8B3FE5EFE6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Noah en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Amir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 in de Ommegang van 2018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 Stad Mechelen, Musea &amp; Erfgoed)</a:t>
            </a:r>
          </a:p>
        </p:txBody>
      </p:sp>
    </p:spTree>
    <p:extLst>
      <p:ext uri="{BB962C8B-B14F-4D97-AF65-F5344CB8AC3E}">
        <p14:creationId xmlns:p14="http://schemas.microsoft.com/office/powerpoint/2010/main" val="855048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1D4BD3A-F3B0-4ACF-BFFC-6C94DE48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210D63B-0881-4633-94A0-B57CCD988EEE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2F7DE4E-7476-451F-829F-AA8B3FE5EFE6}"/>
              </a:ext>
            </a:extLst>
          </p:cNvPr>
          <p:cNvSpPr txBox="1"/>
          <p:nvPr/>
        </p:nvSpPr>
        <p:spPr>
          <a:xfrm>
            <a:off x="3249795" y="6432721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Grootvader Reus in de </a:t>
            </a:r>
            <a:r>
              <a:rPr lang="nl-BE" sz="12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Minderbroederskerk</a:t>
            </a:r>
            <a:r>
              <a:rPr lang="nl-BE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 in 1982 </a:t>
            </a:r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 R. Kokken)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75E0AC9-A789-4D0A-AE68-B2C3EA496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846" y="324026"/>
            <a:ext cx="3922898" cy="59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27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2039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Denksessie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Werkgroep promotie, website en sociale media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Werkgroep </a:t>
            </a:r>
            <a:r>
              <a:rPr lang="nl-BE" sz="2000" dirty="0" err="1">
                <a:latin typeface="Arial Narrow" panose="020B0606020202030204" pitchFamily="34" charset="0"/>
              </a:rPr>
              <a:t>Sinte</a:t>
            </a:r>
            <a:r>
              <a:rPr lang="nl-BE" sz="2000" dirty="0">
                <a:latin typeface="Arial Narrow" panose="020B0606020202030204" pitchFamily="34" charset="0"/>
              </a:rPr>
              <a:t>-Mette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Werkgroep structuur van de vereniging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Werkgroep opvolging stoeten, Reuzen in Vlaanderen…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endParaRPr lang="nl-BE" sz="20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34567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68F0D83-F803-45FE-BB1F-D72C2FA308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3" b="928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B9A45E53-EECB-4CB2-8B68-211950978C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77BE0740-AACF-4EFB-B0D4-97A67E083841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B527C00-7062-49FC-8F2D-8FAC579987B2}"/>
              </a:ext>
            </a:extLst>
          </p:cNvPr>
          <p:cNvSpPr txBox="1"/>
          <p:nvPr/>
        </p:nvSpPr>
        <p:spPr>
          <a:xfrm>
            <a:off x="3249795" y="6443514"/>
            <a:ext cx="8830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200" dirty="0">
                <a:solidFill>
                  <a:schemeClr val="bg1"/>
                </a:solidFill>
                <a:latin typeface="Arial Narrow" panose="020B0606020202030204" pitchFamily="34" charset="0"/>
              </a:rPr>
              <a:t>(foto Stad Mechelen, Musea &amp; Erfgoed)</a:t>
            </a:r>
          </a:p>
        </p:txBody>
      </p:sp>
    </p:spTree>
    <p:extLst>
      <p:ext uri="{BB962C8B-B14F-4D97-AF65-F5344CB8AC3E}">
        <p14:creationId xmlns:p14="http://schemas.microsoft.com/office/powerpoint/2010/main" val="642693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C6B701-EDC8-424F-84A2-A4B39C2128FC}"/>
              </a:ext>
            </a:extLst>
          </p:cNvPr>
          <p:cNvSpPr txBox="1"/>
          <p:nvPr/>
        </p:nvSpPr>
        <p:spPr>
          <a:xfrm>
            <a:off x="2695957" y="365932"/>
            <a:ext cx="2982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>
                <a:solidFill>
                  <a:srgbClr val="950021"/>
                </a:solidFill>
                <a:latin typeface="Arial Narrow" panose="020B0606020202030204" pitchFamily="34" charset="0"/>
              </a:rPr>
              <a:t>Wordt vervolgd…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36EBCF-A64C-4BF4-9EE4-F0AF158652B0}"/>
              </a:ext>
            </a:extLst>
          </p:cNvPr>
          <p:cNvSpPr txBox="1"/>
          <p:nvPr/>
        </p:nvSpPr>
        <p:spPr>
          <a:xfrm>
            <a:off x="2695956" y="1336492"/>
            <a:ext cx="89193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Verslag wordt bezorgd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Invullen vrijwilligersfiche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Volgende Reuzendag: 30 maart 2019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Info op </a:t>
            </a:r>
            <a:r>
              <a:rPr lang="nl-BE" sz="2000" dirty="0">
                <a:latin typeface="Arial Narrow" panose="020B0606020202030204" pitchFamily="34" charset="0"/>
                <a:hlinkClick r:id="rId2"/>
              </a:rPr>
              <a:t>www.reuzenmechelen.com</a:t>
            </a:r>
            <a:r>
              <a:rPr lang="nl-BE" sz="2000" dirty="0">
                <a:latin typeface="Arial Narrow" panose="020B0606020202030204" pitchFamily="34" charset="0"/>
              </a:rPr>
              <a:t> of via </a:t>
            </a:r>
            <a:r>
              <a:rPr lang="nl-BE" sz="2000" dirty="0">
                <a:latin typeface="Arial Narrow" panose="020B0606020202030204" pitchFamily="34" charset="0"/>
                <a:hlinkClick r:id="rId3"/>
              </a:rPr>
              <a:t>info@reuzenmechelen.com</a:t>
            </a:r>
            <a:r>
              <a:rPr lang="nl-BE" sz="2000" dirty="0">
                <a:latin typeface="Arial Narrow" panose="020B060602020203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rgbClr val="950021"/>
              </a:buClr>
              <a:buFont typeface="Wingdings" panose="05000000000000000000" pitchFamily="2" charset="2"/>
              <a:buChar char="§"/>
            </a:pPr>
            <a:r>
              <a:rPr lang="nl-BE" sz="2000" dirty="0">
                <a:latin typeface="Arial Narrow" panose="020B0606020202030204" pitchFamily="34" charset="0"/>
              </a:rPr>
              <a:t>Vragen?</a:t>
            </a:r>
          </a:p>
          <a:p>
            <a:pPr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  <a:buClr>
                <a:srgbClr val="950021"/>
              </a:buClr>
            </a:pPr>
            <a:endParaRPr lang="nl-BE" sz="2000" dirty="0">
              <a:latin typeface="Arial Narrow" panose="020B0606020202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476B4AE-00BF-4CEB-A217-7E4FB5AACC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7077" r="12885" b="17538"/>
          <a:stretch/>
        </p:blipFill>
        <p:spPr>
          <a:xfrm>
            <a:off x="237392" y="5159612"/>
            <a:ext cx="1623453" cy="1081454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A8136F5-DCE2-4DF6-A59D-7B37FF6C84F9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26353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419FC1A-B6AC-4B5A-A1C0-24B6571BF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460DF49-71D1-4A96-A15C-68751CFC2818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solidFill>
            <a:srgbClr val="F7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6162483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715</Words>
  <Application>Microsoft Office PowerPoint</Application>
  <PresentationFormat>Breedbeeld</PresentationFormat>
  <Paragraphs>101</Paragraphs>
  <Slides>32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9" baseType="lpstr">
      <vt:lpstr>Arial</vt:lpstr>
      <vt:lpstr>Arial Narrow</vt:lpstr>
      <vt:lpstr>Calibri</vt:lpstr>
      <vt:lpstr>Calibri Light</vt:lpstr>
      <vt:lpstr>Symbol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Kevin Polfliet</dc:creator>
  <cp:lastModifiedBy>Kevin Polfliet</cp:lastModifiedBy>
  <cp:revision>37</cp:revision>
  <dcterms:created xsi:type="dcterms:W3CDTF">2018-10-12T08:08:18Z</dcterms:created>
  <dcterms:modified xsi:type="dcterms:W3CDTF">2018-10-13T06:09:44Z</dcterms:modified>
</cp:coreProperties>
</file>